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handoutMasterIdLst>
    <p:handoutMasterId r:id="rId12"/>
  </p:handoutMasterIdLst>
  <p:sldIdLst>
    <p:sldId id="256" r:id="rId2"/>
    <p:sldId id="259" r:id="rId3"/>
    <p:sldId id="265" r:id="rId4"/>
    <p:sldId id="266" r:id="rId5"/>
    <p:sldId id="267" r:id="rId6"/>
    <p:sldId id="268" r:id="rId7"/>
    <p:sldId id="269" r:id="rId8"/>
    <p:sldId id="270" r:id="rId9"/>
    <p:sldId id="272" r:id="rId10"/>
    <p:sldId id="271" r:id="rId1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3" autoAdjust="0"/>
    <p:restoredTop sz="94675" autoAdjust="0"/>
  </p:normalViewPr>
  <p:slideViewPr>
    <p:cSldViewPr>
      <p:cViewPr varScale="1">
        <p:scale>
          <a:sx n="97" d="100"/>
          <a:sy n="97" d="100"/>
        </p:scale>
        <p:origin x="-8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DDF12C-22F2-447A-9B29-C8EB9CA19EC5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4AF233-D7B2-484D-87DC-A0895FE0CD5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620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 smtClean="0">
                <a:latin typeface="Impact" pitchFamily="34" charset="0"/>
                <a:cs typeface="Arial" pitchFamily="34" charset="0"/>
              </a:rPr>
              <a:t>Midpoint </a:t>
            </a:r>
            <a:r>
              <a:rPr lang="en-US" sz="2400" dirty="0">
                <a:latin typeface="Impact" pitchFamily="34" charset="0"/>
                <a:cs typeface="Arial" pitchFamily="34" charset="0"/>
              </a:rPr>
              <a:t>and Distance Formulas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762000" y="1447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en-US" sz="6000" dirty="0">
              <a:solidFill>
                <a:schemeClr val="tx2"/>
              </a:solidFill>
              <a:latin typeface="Impact" pitchFamily="34" charset="0"/>
            </a:endParaRP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371600" y="2971800"/>
            <a:ext cx="1676400" cy="762000"/>
          </a:xfrm>
          <a:prstGeom prst="homePlate">
            <a:avLst>
              <a:gd name="adj" fmla="val 55000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371600" y="4114800"/>
            <a:ext cx="1676400" cy="762000"/>
          </a:xfrm>
          <a:prstGeom prst="homePlate">
            <a:avLst>
              <a:gd name="adj" fmla="val 55000"/>
            </a:avLst>
          </a:prstGeom>
          <a:solidFill>
            <a:srgbClr val="99FF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447800" y="2895600"/>
            <a:ext cx="71628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</a:t>
            </a:r>
          </a:p>
          <a:p>
            <a:pPr>
              <a:spcBef>
                <a:spcPct val="20000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 Goal 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    Find </a:t>
            </a:r>
            <a:r>
              <a:rPr lang="en-US" dirty="0">
                <a:latin typeface="Arial" pitchFamily="34" charset="0"/>
                <a:cs typeface="Arial" pitchFamily="34" charset="0"/>
              </a:rPr>
              <a:t>the Midpoint of a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Line Segment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ct val="20000"/>
              </a:spcBef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Goal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latin typeface="Arial" pitchFamily="34" charset="0"/>
                <a:cs typeface="Arial" pitchFamily="34" charset="0"/>
              </a:rPr>
              <a:t>    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	    Find </a:t>
            </a:r>
            <a:r>
              <a:rPr lang="en-US" dirty="0">
                <a:latin typeface="Arial" pitchFamily="34" charset="0"/>
                <a:cs typeface="Arial" pitchFamily="34" charset="0"/>
              </a:rPr>
              <a:t>the Distance Between Two 		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	    Points </a:t>
            </a:r>
            <a:r>
              <a:rPr lang="en-US" dirty="0">
                <a:latin typeface="Arial" pitchFamily="34" charset="0"/>
                <a:cs typeface="Arial" pitchFamily="34" charset="0"/>
              </a:rPr>
              <a:t>on a Coordinate Plane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33400" y="2590800"/>
            <a:ext cx="2100649" cy="685224"/>
            <a:chOff x="0" y="192"/>
            <a:chExt cx="1632" cy="48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0" y="192"/>
              <a:ext cx="1632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237" y="245"/>
              <a:ext cx="1184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dirty="0" smtClean="0">
                  <a:latin typeface="Arial" pitchFamily="34" charset="0"/>
                  <a:cs typeface="Arial" pitchFamily="34" charset="0"/>
                </a:rPr>
                <a:t>Example 9</a:t>
              </a:r>
              <a:endParaRPr lang="en-US" sz="22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371600" y="3048000"/>
            <a:ext cx="76200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		  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 distance formula to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determine whether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following three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points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are the vertices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right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triangle: 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	(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3, -4), (-2, -1), (4, 6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304800" y="1676400"/>
            <a:ext cx="8458200" cy="3962400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09600" y="609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400" dirty="0">
                <a:latin typeface="Impact" pitchFamily="34" charset="0"/>
                <a:cs typeface="Arial" pitchFamily="34" charset="0"/>
              </a:rPr>
              <a:t>The Midpoint Formula</a:t>
            </a: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1828800"/>
            <a:ext cx="7924800" cy="4297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The midpoint between the two points 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(x</a:t>
            </a:r>
            <a:r>
              <a:rPr lang="en-US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y</a:t>
            </a:r>
            <a:r>
              <a:rPr lang="en-US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 and (x</a:t>
            </a:r>
            <a:r>
              <a:rPr lang="en-US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y</a:t>
            </a:r>
            <a:r>
              <a:rPr lang="en-US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 is:</a:t>
            </a: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1676400" y="2971800"/>
          <a:ext cx="5638800" cy="1649413"/>
        </p:xfrm>
        <a:graphic>
          <a:graphicData uri="http://schemas.openxmlformats.org/presentationml/2006/ole">
            <p:oleObj spid="_x0000_s1026" name="Equation" r:id="rId4" imgW="13460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2819400"/>
            <a:ext cx="9144000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Find the midpoint of the segment whose endpoints are (6,-2) &amp; (2,-9)</a:t>
            </a:r>
          </a:p>
        </p:txBody>
      </p:sp>
      <p:grpSp>
        <p:nvGrpSpPr>
          <p:cNvPr id="4" name="Group 7"/>
          <p:cNvGrpSpPr>
            <a:grpSpLocks/>
          </p:cNvGrpSpPr>
          <p:nvPr/>
        </p:nvGrpSpPr>
        <p:grpSpPr bwMode="auto">
          <a:xfrm>
            <a:off x="609600" y="2057400"/>
            <a:ext cx="2134114" cy="762000"/>
            <a:chOff x="0" y="2435"/>
            <a:chExt cx="1658" cy="480"/>
          </a:xfrm>
        </p:grpSpPr>
        <p:sp>
          <p:nvSpPr>
            <p:cNvPr id="5" name="Oval 8"/>
            <p:cNvSpPr>
              <a:spLocks noChangeArrowheads="1"/>
            </p:cNvSpPr>
            <p:nvPr/>
          </p:nvSpPr>
          <p:spPr bwMode="auto">
            <a:xfrm>
              <a:off x="0" y="2435"/>
              <a:ext cx="1658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 Box 9"/>
            <p:cNvSpPr txBox="1">
              <a:spLocks noChangeArrowheads="1"/>
            </p:cNvSpPr>
            <p:nvPr/>
          </p:nvSpPr>
          <p:spPr bwMode="auto">
            <a:xfrm>
              <a:off x="237" y="2531"/>
              <a:ext cx="1125" cy="2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 smtClean="0">
                  <a:latin typeface="Arial" pitchFamily="34" charset="0"/>
                  <a:cs typeface="Arial" pitchFamily="34" charset="0"/>
                </a:rPr>
                <a:t>Example </a:t>
              </a:r>
              <a:r>
                <a:rPr lang="en-US" sz="2000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33400" y="2286000"/>
            <a:ext cx="2280851" cy="685225"/>
            <a:chOff x="0" y="1154"/>
            <a:chExt cx="1772" cy="48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0" y="1154"/>
              <a:ext cx="1632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237" y="1234"/>
              <a:ext cx="1535" cy="2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latin typeface="Arial" pitchFamily="34" charset="0"/>
                  <a:cs typeface="Arial" pitchFamily="34" charset="0"/>
                </a:rPr>
                <a:t>Example 2</a:t>
              </a:r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62000" y="3276600"/>
            <a:ext cx="7772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Find the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coordinates for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the midpoint of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the line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segment whose endpoints are (5, 2) and ( 7, 8)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066800" y="137160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2800" dirty="0">
                <a:latin typeface="Arial" pitchFamily="34" charset="0"/>
                <a:cs typeface="Arial" pitchFamily="34" charset="0"/>
              </a:rPr>
              <a:t>Find the Distance Between the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points 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810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      </a:t>
            </a: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		</a:t>
            </a:r>
          </a:p>
          <a:p>
            <a:pPr marL="342900" indent="-342900">
              <a:spcBef>
                <a:spcPct val="20000"/>
              </a:spcBef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endParaRPr lang="en-US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		</a:t>
            </a:r>
          </a:p>
          <a:p>
            <a:pPr marL="342900" indent="-342900">
              <a:spcBef>
                <a:spcPct val="200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endParaRPr lang="en-US" sz="800" dirty="0" smtClean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	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Given two points, (-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2, 5) and (3, -1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):</a:t>
            </a:r>
          </a:p>
          <a:p>
            <a:pPr marL="342900" indent="-342900">
              <a:spcBef>
                <a:spcPct val="20000"/>
              </a:spcBef>
            </a:pPr>
            <a:endParaRPr lang="en-US" sz="2400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          </a:t>
            </a:r>
            <a:r>
              <a:rPr lang="en-US" sz="24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	Let 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(x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y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 = (-2, 5) and (x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, y</a:t>
            </a:r>
            <a:r>
              <a:rPr lang="en-US" sz="2400" baseline="-250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) = (3, -1)</a:t>
            </a:r>
          </a:p>
          <a:p>
            <a:pPr marL="342900" indent="-342900">
              <a:spcBef>
                <a:spcPct val="20000"/>
              </a:spcBef>
              <a:buFontTx/>
              <a:buChar char="•"/>
            </a:pPr>
            <a:endParaRPr lang="en-US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304800" y="2819400"/>
            <a:ext cx="2514600" cy="761424"/>
            <a:chOff x="0" y="2755"/>
            <a:chExt cx="1632" cy="480"/>
          </a:xfrm>
        </p:grpSpPr>
        <p:sp>
          <p:nvSpPr>
            <p:cNvPr id="7" name="Oval 9"/>
            <p:cNvSpPr>
              <a:spLocks noChangeArrowheads="1"/>
            </p:cNvSpPr>
            <p:nvPr/>
          </p:nvSpPr>
          <p:spPr bwMode="auto">
            <a:xfrm>
              <a:off x="0" y="2755"/>
              <a:ext cx="1632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297" y="2851"/>
              <a:ext cx="976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dirty="0">
                  <a:latin typeface="Arial" pitchFamily="34" charset="0"/>
                  <a:cs typeface="Arial" pitchFamily="34" charset="0"/>
                </a:rPr>
                <a:t>Example 4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33400" y="2362200"/>
            <a:ext cx="2514600" cy="761424"/>
            <a:chOff x="0" y="2195"/>
            <a:chExt cx="1632" cy="48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0" y="2195"/>
              <a:ext cx="1632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 rot="10800000" flipV="1">
              <a:off x="247" y="2291"/>
              <a:ext cx="1168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dirty="0">
                  <a:latin typeface="Arial" pitchFamily="34" charset="0"/>
                  <a:cs typeface="Arial" pitchFamily="34" charset="0"/>
                </a:rPr>
                <a:t>Example 5</a:t>
              </a:r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57200" y="3505200"/>
            <a:ext cx="85344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What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is the distance between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points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P(- 1, 4) </a:t>
            </a:r>
            <a:endParaRPr lang="en-US" sz="28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and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Q(2, - 3)?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533400" y="2286000"/>
            <a:ext cx="2596648" cy="761425"/>
            <a:chOff x="118" y="2675"/>
            <a:chExt cx="1632" cy="48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118" y="2675"/>
              <a:ext cx="1632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405" y="2771"/>
              <a:ext cx="1054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dirty="0">
                  <a:latin typeface="Arial" pitchFamily="34" charset="0"/>
                  <a:cs typeface="Arial" pitchFamily="34" charset="0"/>
                </a:rPr>
                <a:t>Example 6</a:t>
              </a:r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57200" y="3276600"/>
            <a:ext cx="84582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What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is the distance between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points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P(3,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0)</a:t>
            </a:r>
          </a:p>
          <a:p>
            <a:pPr>
              <a:spcBef>
                <a:spcPct val="50000"/>
              </a:spcBef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	and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Q(5, - 4)?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2400" y="2743200"/>
            <a:ext cx="2244667" cy="685800"/>
            <a:chOff x="0" y="2996"/>
            <a:chExt cx="1632" cy="48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0" y="2996"/>
              <a:ext cx="1632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277" y="3049"/>
              <a:ext cx="1144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dirty="0">
                  <a:latin typeface="Arial" pitchFamily="34" charset="0"/>
                  <a:cs typeface="Arial" pitchFamily="34" charset="0"/>
                </a:rPr>
                <a:t>Example 7</a:t>
              </a:r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447800" y="3657600"/>
            <a:ext cx="73914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What is the distance between 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points </a:t>
            </a:r>
            <a:r>
              <a:rPr lang="en-US" sz="2800" dirty="0">
                <a:latin typeface="Arial" pitchFamily="34" charset="0"/>
                <a:cs typeface="Arial" pitchFamily="34" charset="0"/>
              </a:rPr>
              <a:t>P(-5, 2) and Q(2, - 5)?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304800" y="2743200"/>
            <a:ext cx="2286000" cy="685225"/>
            <a:chOff x="0" y="3316"/>
            <a:chExt cx="1632" cy="480"/>
          </a:xfrm>
        </p:grpSpPr>
        <p:sp>
          <p:nvSpPr>
            <p:cNvPr id="4" name="Oval 3"/>
            <p:cNvSpPr>
              <a:spLocks noChangeArrowheads="1"/>
            </p:cNvSpPr>
            <p:nvPr/>
          </p:nvSpPr>
          <p:spPr bwMode="auto">
            <a:xfrm>
              <a:off x="0" y="3316"/>
              <a:ext cx="1632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272" y="3369"/>
              <a:ext cx="1208" cy="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200" dirty="0">
                  <a:latin typeface="Arial" pitchFamily="34" charset="0"/>
                  <a:cs typeface="Arial" pitchFamily="34" charset="0"/>
                </a:rPr>
                <a:t>Example 8</a:t>
              </a:r>
            </a:p>
          </p:txBody>
        </p:sp>
      </p:grp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990600" y="3429000"/>
            <a:ext cx="815340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latin typeface="Arial" pitchFamily="34" charset="0"/>
                <a:cs typeface="Arial" pitchFamily="34" charset="0"/>
              </a:rPr>
              <a:t>		  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Use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the distance formula to determine whether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the</a:t>
            </a: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   following three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points are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vertices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of a right triangle: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			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(1,1), (4,4), (4,1)</a:t>
            </a:r>
          </a:p>
        </p:txBody>
      </p:sp>
      <p:sp>
        <p:nvSpPr>
          <p:cNvPr id="7" name="Rectangle 6"/>
          <p:cNvSpPr/>
          <p:nvPr/>
        </p:nvSpPr>
        <p:spPr>
          <a:xfrm>
            <a:off x="1295400" y="1524000"/>
            <a:ext cx="6553200" cy="9906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066800" y="13716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Applying the formula to triangles</a:t>
            </a:r>
            <a:endParaRPr lang="en-US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611</TotalTime>
  <Words>120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jphilbeck</dc:creator>
  <cp:lastModifiedBy>elizabeth.bryant</cp:lastModifiedBy>
  <cp:revision>70</cp:revision>
  <dcterms:created xsi:type="dcterms:W3CDTF">2009-10-19T15:48:50Z</dcterms:created>
  <dcterms:modified xsi:type="dcterms:W3CDTF">2010-06-03T11:56:28Z</dcterms:modified>
</cp:coreProperties>
</file>